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5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7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11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8DC7CE-DCBD-4282-8D6F-3406A10C3DEA}" type="datetimeFigureOut">
              <a:rPr lang="cs-CZ" smtClean="0"/>
              <a:t>6.1.2012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7087EB-CF6D-4867-88FF-FFE3FA6925AB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6.1.2012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office.microsoft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wmf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2"/>
          <p:cNvSpPr txBox="1">
            <a:spLocks/>
          </p:cNvSpPr>
          <p:nvPr/>
        </p:nvSpPr>
        <p:spPr>
          <a:xfrm>
            <a:off x="0" y="188640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Vzdělávací oblast</a:t>
            </a: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</p:txBody>
      </p:sp>
      <p:sp>
        <p:nvSpPr>
          <p:cNvPr id="3" name="Zástupný symbol pro text 2"/>
          <p:cNvSpPr txBox="1">
            <a:spLocks/>
          </p:cNvSpPr>
          <p:nvPr/>
        </p:nvSpPr>
        <p:spPr>
          <a:xfrm>
            <a:off x="0" y="746702"/>
            <a:ext cx="2267744" cy="5940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Stupeň základního vzdělávání:</a:t>
            </a:r>
          </a:p>
        </p:txBody>
      </p:sp>
      <p:sp>
        <p:nvSpPr>
          <p:cNvPr id="4" name="Zástupný symbol pro text 2"/>
          <p:cNvSpPr txBox="1">
            <a:spLocks/>
          </p:cNvSpPr>
          <p:nvPr/>
        </p:nvSpPr>
        <p:spPr>
          <a:xfrm>
            <a:off x="0" y="1304764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Vzdělávací obor:</a:t>
            </a:r>
          </a:p>
        </p:txBody>
      </p:sp>
      <p:sp>
        <p:nvSpPr>
          <p:cNvPr id="5" name="Zástupný symbol pro text 2"/>
          <p:cNvSpPr txBox="1">
            <a:spLocks/>
          </p:cNvSpPr>
          <p:nvPr/>
        </p:nvSpPr>
        <p:spPr>
          <a:xfrm>
            <a:off x="0" y="1862826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Tematický okruh:</a:t>
            </a:r>
          </a:p>
        </p:txBody>
      </p:sp>
      <p:sp>
        <p:nvSpPr>
          <p:cNvPr id="6" name="Zástupný symbol pro text 2"/>
          <p:cNvSpPr txBox="1">
            <a:spLocks/>
          </p:cNvSpPr>
          <p:nvPr/>
        </p:nvSpPr>
        <p:spPr>
          <a:xfrm>
            <a:off x="0" y="2420888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Téma:</a:t>
            </a:r>
          </a:p>
        </p:txBody>
      </p:sp>
      <p:sp>
        <p:nvSpPr>
          <p:cNvPr id="7" name="Zástupný symbol pro text 2"/>
          <p:cNvSpPr txBox="1">
            <a:spLocks/>
          </p:cNvSpPr>
          <p:nvPr/>
        </p:nvSpPr>
        <p:spPr>
          <a:xfrm>
            <a:off x="0" y="2978950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Autor:</a:t>
            </a:r>
          </a:p>
        </p:txBody>
      </p:sp>
      <p:sp>
        <p:nvSpPr>
          <p:cNvPr id="8" name="Zástupný symbol pro text 2"/>
          <p:cNvSpPr txBox="1">
            <a:spLocks/>
          </p:cNvSpPr>
          <p:nvPr/>
        </p:nvSpPr>
        <p:spPr>
          <a:xfrm>
            <a:off x="0" y="3537012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cs-CZ" dirty="0" smtClean="0">
                <a:solidFill>
                  <a:schemeClr val="tx1">
                    <a:tint val="75000"/>
                  </a:schemeClr>
                </a:solidFill>
              </a:rPr>
              <a:t>Období vzniku</a:t>
            </a:r>
            <a:r>
              <a:rPr kumimoji="0" lang="cs-CZ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</p:txBody>
      </p:sp>
      <p:sp>
        <p:nvSpPr>
          <p:cNvPr id="9" name="Zástupný symbol pro text 2"/>
          <p:cNvSpPr txBox="1">
            <a:spLocks/>
          </p:cNvSpPr>
          <p:nvPr/>
        </p:nvSpPr>
        <p:spPr>
          <a:xfrm>
            <a:off x="0" y="4095074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Určeno pro ročník:</a:t>
            </a:r>
          </a:p>
        </p:txBody>
      </p:sp>
      <p:sp>
        <p:nvSpPr>
          <p:cNvPr id="10" name="Zástupný symbol pro text 2"/>
          <p:cNvSpPr txBox="1">
            <a:spLocks/>
          </p:cNvSpPr>
          <p:nvPr/>
        </p:nvSpPr>
        <p:spPr>
          <a:xfrm>
            <a:off x="0" y="4653136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Anotace:</a:t>
            </a:r>
          </a:p>
        </p:txBody>
      </p:sp>
      <p:grpSp>
        <p:nvGrpSpPr>
          <p:cNvPr id="11" name="Skupina 10"/>
          <p:cNvGrpSpPr/>
          <p:nvPr/>
        </p:nvGrpSpPr>
        <p:grpSpPr>
          <a:xfrm>
            <a:off x="2015208" y="260648"/>
            <a:ext cx="6877272" cy="6048672"/>
            <a:chOff x="1763688" y="260648"/>
            <a:chExt cx="6877272" cy="6048672"/>
          </a:xfrm>
        </p:grpSpPr>
        <p:sp>
          <p:nvSpPr>
            <p:cNvPr id="12" name="Nadpis 1"/>
            <p:cNvSpPr txBox="1">
              <a:spLocks/>
            </p:cNvSpPr>
            <p:nvPr/>
          </p:nvSpPr>
          <p:spPr>
            <a:xfrm>
              <a:off x="1763688" y="818710"/>
              <a:ext cx="280831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1.</a:t>
              </a:r>
            </a:p>
          </p:txBody>
        </p:sp>
        <p:sp>
          <p:nvSpPr>
            <p:cNvPr id="13" name="Nadpis 1"/>
            <p:cNvSpPr txBox="1">
              <a:spLocks/>
            </p:cNvSpPr>
            <p:nvPr/>
          </p:nvSpPr>
          <p:spPr>
            <a:xfrm>
              <a:off x="1763688" y="260648"/>
              <a:ext cx="687727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Jazyk a jazyková komunikace</a:t>
              </a:r>
            </a:p>
          </p:txBody>
        </p:sp>
        <p:sp>
          <p:nvSpPr>
            <p:cNvPr id="14" name="Nadpis 1"/>
            <p:cNvSpPr txBox="1">
              <a:spLocks/>
            </p:cNvSpPr>
            <p:nvPr/>
          </p:nvSpPr>
          <p:spPr>
            <a:xfrm>
              <a:off x="1763688" y="1376772"/>
              <a:ext cx="543711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Český jazyk a literatura</a:t>
              </a:r>
            </a:p>
          </p:txBody>
        </p:sp>
        <p:sp>
          <p:nvSpPr>
            <p:cNvPr id="15" name="Nadpis 1"/>
            <p:cNvSpPr txBox="1">
              <a:spLocks/>
            </p:cNvSpPr>
            <p:nvPr/>
          </p:nvSpPr>
          <p:spPr>
            <a:xfrm>
              <a:off x="1763688" y="1934834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Literární výchova</a:t>
              </a:r>
              <a:endParaRPr kumimoji="0" lang="cs-CZ" sz="1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6" name="Nadpis 1"/>
            <p:cNvSpPr txBox="1">
              <a:spLocks/>
            </p:cNvSpPr>
            <p:nvPr/>
          </p:nvSpPr>
          <p:spPr>
            <a:xfrm>
              <a:off x="1763688" y="2492896"/>
              <a:ext cx="6805264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400" b="1" i="0" u="none" strike="noStrike" kern="1200" cap="all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+mj-ea"/>
                  <a:cs typeface="+mj-cs"/>
                </a:rPr>
                <a:t>Pranostiky, přísloví, lidové zvyky</a:t>
              </a:r>
              <a:r>
                <a:rPr kumimoji="0" lang="cs-CZ" sz="1400" b="1" i="0" u="none" strike="noStrike" kern="1200" cap="all" spc="0" normalizeH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+mj-ea"/>
                  <a:cs typeface="+mj-cs"/>
                </a:rPr>
                <a:t> a obyčeje</a:t>
              </a:r>
              <a:endParaRPr kumimoji="0" lang="cs-CZ" sz="1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7" name="Nadpis 1"/>
            <p:cNvSpPr txBox="1">
              <a:spLocks/>
            </p:cNvSpPr>
            <p:nvPr/>
          </p:nvSpPr>
          <p:spPr>
            <a:xfrm>
              <a:off x="1763688" y="3050958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MGR. Hana Slaná</a:t>
              </a:r>
            </a:p>
          </p:txBody>
        </p:sp>
        <p:sp>
          <p:nvSpPr>
            <p:cNvPr id="18" name="Nadpis 1"/>
            <p:cNvSpPr txBox="1">
              <a:spLocks/>
            </p:cNvSpPr>
            <p:nvPr/>
          </p:nvSpPr>
          <p:spPr>
            <a:xfrm>
              <a:off x="1763688" y="3609020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1400" b="1" cap="all" dirty="0" smtClean="0">
                  <a:latin typeface="+mj-lt"/>
                  <a:ea typeface="+mj-ea"/>
                  <a:cs typeface="+mj-cs"/>
                </a:rPr>
                <a:t>říjen 2011</a:t>
              </a:r>
              <a:endParaRPr kumimoji="0" lang="cs-CZ" sz="1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9" name="Nadpis 1"/>
            <p:cNvSpPr txBox="1">
              <a:spLocks/>
            </p:cNvSpPr>
            <p:nvPr/>
          </p:nvSpPr>
          <p:spPr>
            <a:xfrm>
              <a:off x="2232248" y="4149080"/>
              <a:ext cx="1080120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1400" b="1" cap="all" dirty="0" smtClean="0">
                  <a:latin typeface="+mj-lt"/>
                  <a:ea typeface="+mj-ea"/>
                  <a:cs typeface="+mj-cs"/>
                </a:rPr>
                <a:t>3</a:t>
              </a:r>
              <a:r>
                <a:rPr lang="cs-CZ" sz="1400" b="1" cap="all" noProof="0" dirty="0" smtClean="0">
                  <a:latin typeface="+mj-lt"/>
                  <a:ea typeface="+mj-ea"/>
                  <a:cs typeface="+mj-cs"/>
                </a:rPr>
                <a:t>., </a:t>
              </a:r>
              <a:r>
                <a:rPr lang="cs-CZ" sz="1400" b="1" cap="all" noProof="0" dirty="0" smtClean="0">
                  <a:latin typeface="+mj-lt"/>
                  <a:ea typeface="+mj-ea"/>
                  <a:cs typeface="+mj-cs"/>
                </a:rPr>
                <a:t>5</a:t>
              </a:r>
              <a:r>
                <a:rPr kumimoji="0" lang="cs-CZ" sz="1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.</a:t>
              </a:r>
            </a:p>
          </p:txBody>
        </p:sp>
        <p:sp>
          <p:nvSpPr>
            <p:cNvPr id="20" name="Nadpis 1"/>
            <p:cNvSpPr txBox="1">
              <a:spLocks/>
            </p:cNvSpPr>
            <p:nvPr/>
          </p:nvSpPr>
          <p:spPr>
            <a:xfrm>
              <a:off x="1763688" y="4725144"/>
              <a:ext cx="6157192" cy="1584176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400" b="1" i="0" u="none" strike="noStrike" kern="1200" cap="all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+mj-ea"/>
                  <a:cs typeface="+mj-cs"/>
                </a:rPr>
                <a:t>Prezentace  </a:t>
              </a:r>
              <a:r>
                <a:rPr kumimoji="0" lang="cs-CZ" sz="1400" b="1" i="0" u="none" strike="noStrike" kern="1200" cap="all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+mj-ea"/>
                  <a:cs typeface="+mj-cs"/>
                </a:rPr>
                <a:t>slouží jako doplněk</a:t>
              </a:r>
              <a:r>
                <a:rPr kumimoji="0" lang="cs-CZ" sz="1400" b="1" i="0" u="none" strike="noStrike" kern="1200" cap="all" spc="0" normalizeH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+mj-ea"/>
                  <a:cs typeface="+mj-cs"/>
                </a:rPr>
                <a:t> k textu sv. Martin. Seznamuje děti s lidovými pranostikami, vysvětluje některá hůře srozumitelná slova či slovní spojení. Pomáhá porozumět textu a zároveň poskytuje zpětnou vazbu. Celý projekt svým rozsahem sahá i do slohové a komunikační výchovy, jazykové výchovy, člověk a jeho svět, matematika a její aplikace</a:t>
              </a:r>
              <a:endParaRPr kumimoji="0" lang="cs-CZ" sz="1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Hanka\AppData\Local\Microsoft\Windows\Temporary Internet Files\Content.IE5\TAGNOITR\MP90022757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3356992"/>
            <a:ext cx="2188921" cy="33249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200" dirty="0" smtClean="0"/>
              <a:t>Pokud byly žně a bylo nutno najmout pomocníka jen na sezónní práce, platilo se 7 krejcarů na den.</a:t>
            </a:r>
            <a:endParaRPr lang="cs-CZ" sz="32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3. ročník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cs-CZ" dirty="0" smtClean="0"/>
              <a:t>Za jak dlouho si vydělal na husu, která stála 15 krejcarů?</a:t>
            </a:r>
          </a:p>
          <a:p>
            <a:r>
              <a:rPr lang="cs-CZ" dirty="0" smtClean="0"/>
              <a:t>Za jak dlouho si mohl koupit střevíce, které stály 48 krejcarů?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smtClean="0"/>
              <a:t>5. ročník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cs-CZ" dirty="0" smtClean="0"/>
              <a:t>Kráva stála 9 zlatých. Za kolik dní na ni vydělal čeledín při mzdě 7 krejcarů na den?</a:t>
            </a:r>
          </a:p>
          <a:p>
            <a:pPr>
              <a:buNone/>
            </a:pPr>
            <a:r>
              <a:rPr lang="cs-CZ" dirty="0" smtClean="0"/>
              <a:t>1 </a:t>
            </a:r>
            <a:r>
              <a:rPr lang="cs-CZ" dirty="0" err="1" smtClean="0"/>
              <a:t>zl</a:t>
            </a:r>
            <a:r>
              <a:rPr lang="cs-CZ" dirty="0" smtClean="0"/>
              <a:t>. = 60 </a:t>
            </a:r>
            <a:r>
              <a:rPr lang="cs-CZ" dirty="0" err="1" smtClean="0"/>
              <a:t>kr</a:t>
            </a:r>
            <a:r>
              <a:rPr lang="cs-CZ" dirty="0" smtClean="0"/>
              <a:t>.</a:t>
            </a:r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aoblený obdélník 1"/>
          <p:cNvSpPr/>
          <p:nvPr/>
        </p:nvSpPr>
        <p:spPr>
          <a:xfrm>
            <a:off x="395536" y="332656"/>
            <a:ext cx="8352928" cy="316835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300" b="0" i="0" u="none" strike="noStrike" kern="1200" cap="none" spc="0" normalizeH="0" baseline="0" noProof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Použité zdroje:</a:t>
            </a:r>
            <a:endParaRPr kumimoji="0" lang="cs-CZ" sz="33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shade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55000"/>
                  </a:schemeClr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Microsoft - </a:t>
            </a: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55000"/>
                  </a:schemeClr>
                </a:solidFill>
                <a:effectLst/>
                <a:uLnTx/>
                <a:uFillTx/>
                <a:latin typeface="+mn-lt"/>
                <a:ea typeface="+mn-lt"/>
                <a:cs typeface="+mn-lt"/>
                <a:hlinkClick r:id="rId2"/>
              </a:rPr>
              <a:t>http://</a:t>
            </a: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55000"/>
                  </a:schemeClr>
                </a:solidFill>
                <a:effectLst/>
                <a:uLnTx/>
                <a:uFillTx/>
                <a:latin typeface="+mn-lt"/>
                <a:ea typeface="+mn-lt"/>
                <a:cs typeface="+mn-lt"/>
                <a:hlinkClick r:id="rId2"/>
              </a:rPr>
              <a:t>office.</a:t>
            </a:r>
            <a:r>
              <a:rPr kumimoji="0" lang="cs-CZ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shade val="55000"/>
                  </a:schemeClr>
                </a:solidFill>
                <a:effectLst/>
                <a:uLnTx/>
                <a:uFillTx/>
                <a:latin typeface="+mn-lt"/>
                <a:ea typeface="+mn-lt"/>
                <a:cs typeface="+mn-lt"/>
                <a:hlinkClick r:id="rId2"/>
              </a:rPr>
              <a:t>microsoft.com</a:t>
            </a:r>
            <a:endParaRPr kumimoji="0" lang="cs-CZ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hade val="55000"/>
                </a:schemeClr>
              </a:solidFill>
              <a:effectLst/>
              <a:uLnTx/>
              <a:uFillTx/>
              <a:latin typeface="+mn-lt"/>
              <a:ea typeface="+mn-lt"/>
              <a:cs typeface="+mn-lt"/>
            </a:endParaRPr>
          </a:p>
          <a:p>
            <a:pPr marL="274320" lvl="0" indent="-27432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r>
              <a:rPr lang="cs-CZ" sz="2000" dirty="0" smtClean="0">
                <a:solidFill>
                  <a:schemeClr val="tx2">
                    <a:shade val="55000"/>
                  </a:schemeClr>
                </a:solidFill>
                <a:ea typeface="+mn-lt"/>
                <a:cs typeface="+mn-lt"/>
              </a:rPr>
              <a:t>http://www.rozhlas.</a:t>
            </a:r>
            <a:r>
              <a:rPr lang="cs-CZ" sz="2000" dirty="0" err="1" smtClean="0">
                <a:solidFill>
                  <a:schemeClr val="tx2">
                    <a:shade val="55000"/>
                  </a:schemeClr>
                </a:solidFill>
                <a:ea typeface="+mn-lt"/>
                <a:cs typeface="+mn-lt"/>
              </a:rPr>
              <a:t>cz</a:t>
            </a:r>
            <a:r>
              <a:rPr lang="cs-CZ" sz="2000" dirty="0" smtClean="0">
                <a:solidFill>
                  <a:schemeClr val="tx2">
                    <a:shade val="55000"/>
                  </a:schemeClr>
                </a:solidFill>
                <a:ea typeface="+mn-lt"/>
                <a:cs typeface="+mn-lt"/>
              </a:rPr>
              <a:t>/toulky/</a:t>
            </a:r>
            <a:r>
              <a:rPr lang="cs-CZ" sz="2000" dirty="0" err="1" smtClean="0">
                <a:solidFill>
                  <a:schemeClr val="tx2">
                    <a:shade val="55000"/>
                  </a:schemeClr>
                </a:solidFill>
                <a:ea typeface="+mn-lt"/>
                <a:cs typeface="+mn-lt"/>
              </a:rPr>
              <a:t>vysila</a:t>
            </a:r>
            <a:r>
              <a:rPr lang="cs-CZ" sz="2000" dirty="0" smtClean="0">
                <a:solidFill>
                  <a:schemeClr val="tx2">
                    <a:shade val="55000"/>
                  </a:schemeClr>
                </a:solidFill>
                <a:ea typeface="+mn-lt"/>
                <a:cs typeface="+mn-lt"/>
              </a:rPr>
              <a:t>_</a:t>
            </a:r>
            <a:r>
              <a:rPr lang="cs-CZ" sz="2000" dirty="0" err="1" smtClean="0">
                <a:solidFill>
                  <a:schemeClr val="tx2">
                    <a:shade val="55000"/>
                  </a:schemeClr>
                </a:solidFill>
                <a:ea typeface="+mn-lt"/>
                <a:cs typeface="+mn-lt"/>
              </a:rPr>
              <a:t>praha</a:t>
            </a:r>
            <a:r>
              <a:rPr lang="cs-CZ" sz="2000" dirty="0" smtClean="0">
                <a:solidFill>
                  <a:schemeClr val="tx2">
                    <a:shade val="55000"/>
                  </a:schemeClr>
                </a:solidFill>
                <a:ea typeface="+mn-lt"/>
                <a:cs typeface="+mn-lt"/>
              </a:rPr>
              <a:t>/_zprava/469-</a:t>
            </a:r>
            <a:r>
              <a:rPr lang="cs-CZ" sz="2000" dirty="0" err="1" smtClean="0">
                <a:solidFill>
                  <a:schemeClr val="tx2">
                    <a:shade val="55000"/>
                  </a:schemeClr>
                </a:solidFill>
                <a:ea typeface="+mn-lt"/>
                <a:cs typeface="+mn-lt"/>
              </a:rPr>
              <a:t>schuzka</a:t>
            </a:r>
            <a:r>
              <a:rPr lang="cs-CZ" sz="2000" dirty="0" smtClean="0">
                <a:solidFill>
                  <a:schemeClr val="tx2">
                    <a:shade val="55000"/>
                  </a:schemeClr>
                </a:solidFill>
                <a:ea typeface="+mn-lt"/>
                <a:cs typeface="+mn-lt"/>
              </a:rPr>
              <a:t>-</a:t>
            </a:r>
            <a:r>
              <a:rPr lang="cs-CZ" sz="2000" dirty="0" err="1" smtClean="0">
                <a:solidFill>
                  <a:schemeClr val="tx2">
                    <a:shade val="55000"/>
                  </a:schemeClr>
                </a:solidFill>
                <a:ea typeface="+mn-lt"/>
                <a:cs typeface="+mn-lt"/>
              </a:rPr>
              <a:t>ceske</a:t>
            </a:r>
            <a:r>
              <a:rPr lang="cs-CZ" sz="2000" dirty="0" smtClean="0">
                <a:solidFill>
                  <a:schemeClr val="tx2">
                    <a:shade val="55000"/>
                  </a:schemeClr>
                </a:solidFill>
                <a:ea typeface="+mn-lt"/>
                <a:cs typeface="+mn-lt"/>
              </a:rPr>
              <a:t>-</a:t>
            </a:r>
            <a:r>
              <a:rPr lang="cs-CZ" sz="2000" dirty="0" err="1" smtClean="0">
                <a:solidFill>
                  <a:schemeClr val="tx2">
                    <a:shade val="55000"/>
                  </a:schemeClr>
                </a:solidFill>
                <a:ea typeface="+mn-lt"/>
                <a:cs typeface="+mn-lt"/>
              </a:rPr>
              <a:t>nevolnictvi</a:t>
            </a:r>
            <a:r>
              <a:rPr lang="cs-CZ" sz="2000" dirty="0" smtClean="0">
                <a:solidFill>
                  <a:schemeClr val="tx2">
                    <a:shade val="55000"/>
                  </a:schemeClr>
                </a:solidFill>
                <a:ea typeface="+mn-lt"/>
                <a:cs typeface="+mn-lt"/>
              </a:rPr>
              <a:t>-</a:t>
            </a:r>
            <a:r>
              <a:rPr lang="cs-CZ" sz="2000" dirty="0" err="1" smtClean="0">
                <a:solidFill>
                  <a:schemeClr val="tx2">
                    <a:shade val="55000"/>
                  </a:schemeClr>
                </a:solidFill>
                <a:ea typeface="+mn-lt"/>
                <a:cs typeface="+mn-lt"/>
              </a:rPr>
              <a:t>zblizka</a:t>
            </a:r>
            <a:r>
              <a:rPr lang="cs-CZ" sz="2000" smtClean="0">
                <a:solidFill>
                  <a:schemeClr val="tx2">
                    <a:shade val="55000"/>
                  </a:schemeClr>
                </a:solidFill>
                <a:ea typeface="+mn-lt"/>
                <a:cs typeface="+mn-lt"/>
              </a:rPr>
              <a:t>--120822</a:t>
            </a:r>
            <a:endParaRPr kumimoji="0" lang="cs-CZ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hade val="55000"/>
                </a:schemeClr>
              </a:solidFill>
              <a:effectLst/>
              <a:uLnTx/>
              <a:uFillTx/>
              <a:latin typeface="+mn-lt"/>
              <a:ea typeface="+mn-lt"/>
              <a:cs typeface="+mn-lt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Hanka\AppData\Local\Microsoft\Windows\Temporary Internet Files\Content.IE5\0K7BDK2W\MP900449089[1].jpg"/>
          <p:cNvPicPr>
            <a:picLocks noChangeAspect="1" noChangeArrowheads="1"/>
          </p:cNvPicPr>
          <p:nvPr/>
        </p:nvPicPr>
        <p:blipFill>
          <a:blip r:embed="rId2" cstate="print">
            <a:lum bright="20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5. ročník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Sv</a:t>
            </a:r>
            <a:r>
              <a:rPr lang="cs-CZ" dirty="0" smtClean="0"/>
              <a:t>atý Martin- projekt</a:t>
            </a:r>
            <a:endParaRPr lang="cs-CZ" dirty="0"/>
          </a:p>
        </p:txBody>
      </p:sp>
      <p:sp>
        <p:nvSpPr>
          <p:cNvPr id="4" name="Podnadpis 2"/>
          <p:cNvSpPr>
            <a:spLocks noGrp="1"/>
          </p:cNvSpPr>
          <p:nvPr/>
        </p:nvSpPr>
        <p:spPr bwMode="auto">
          <a:xfrm>
            <a:off x="179512" y="260648"/>
            <a:ext cx="830580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b" anchorCtr="0" compatLnSpc="1">
            <a:prstTxWarp prst="textNoShape">
              <a:avLst/>
            </a:prstTxWarp>
            <a:normAutofit/>
          </a:bodyPr>
          <a:lstStyle>
            <a:def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defPPr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  <a:latin typeface="+mn-lt"/>
                <a:ea typeface="+mn-lt"/>
                <a:cs typeface="+mn-lt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None/>
              <a:defRPr sz="2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43D1F"/>
              </a:buClr>
              <a:buFont typeface="Wingdings 2" pitchFamily="18" charset="2"/>
              <a:buNone/>
              <a:defRPr sz="20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42469"/>
              </a:buClr>
              <a:buFont typeface="Wingdings 2" pitchFamily="18" charset="2"/>
              <a:buNone/>
              <a:defRPr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B309B"/>
              </a:buClr>
              <a:buFont typeface="Wingdings 2" pitchFamily="18" charset="2"/>
              <a:buNone/>
              <a:defRPr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  <a:lvl6pPr marL="2286000" indent="0" algn="ctr" eaLnBrk="1" hangingPunct="1">
              <a:buClr>
                <a:schemeClr val="accent6"/>
              </a:buClr>
              <a:buFont typeface="Wingdings 2" pitchFamily="18" charset="2"/>
              <a:buNone/>
              <a:defRPr lang="en-US" sz="1600" baseline="0" smtClean="0">
                <a:latin typeface="+mn-lt"/>
              </a:defRPr>
            </a:lvl6pPr>
            <a:lvl7pPr marL="2743200" indent="0" algn="ctr" eaLnBrk="1" hangingPunct="1">
              <a:buClr>
                <a:schemeClr val="tx2"/>
              </a:buClr>
              <a:buFont typeface="Wingdings 2" pitchFamily="18" charset="2"/>
              <a:buNone/>
              <a:defRPr lang="en-US" sz="1600" baseline="0" smtClean="0">
                <a:latin typeface="+mn-lt"/>
              </a:defRPr>
            </a:lvl7pPr>
            <a:lvl8pPr marL="3200400" indent="0" algn="ctr" eaLnBrk="1" hangingPunct="1">
              <a:buClr>
                <a:schemeClr val="accent2"/>
              </a:buClr>
              <a:buFont typeface="Wingdings 2" pitchFamily="18" charset="2"/>
              <a:buNone/>
              <a:defRPr sz="1600" baseline="0">
                <a:latin typeface="+mn-lt"/>
              </a:defRPr>
            </a:lvl8pPr>
            <a:lvl9pPr marL="3657600" indent="0" algn="ctr" eaLnBrk="1" hangingPunct="1">
              <a:buClr>
                <a:schemeClr val="accent1"/>
              </a:buClr>
              <a:buFont typeface="Wingdings 2" pitchFamily="18" charset="2"/>
              <a:buNone/>
              <a:defRPr sz="1400" baseline="0">
                <a:latin typeface="+mn-lt"/>
              </a:defRPr>
            </a:lvl9pPr>
          </a:lstStyle>
          <a:p>
            <a:pPr eaLnBrk="1" hangingPunct="1">
              <a:defRPr/>
            </a:pPr>
            <a:r>
              <a:rPr lang="cs-CZ" sz="2000" dirty="0" smtClean="0"/>
              <a:t>VY_12_INOVACE_29_Svatý Martin</a:t>
            </a:r>
            <a:endParaRPr lang="cs-CZ" sz="2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4653136"/>
            <a:ext cx="5718175" cy="1497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Martin přijíždí na bílém koni</a:t>
            </a:r>
            <a:endParaRPr lang="cs-CZ" dirty="0"/>
          </a:p>
        </p:txBody>
      </p:sp>
      <p:pic>
        <p:nvPicPr>
          <p:cNvPr id="2062" name="Picture 14" descr="C:\Users\Hanka\AppData\Local\Microsoft\Windows\Temporary Internet Files\Content.IE5\ECX4GS6Y\MM900282863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3641548" cy="2880320"/>
          </a:xfrm>
          <a:prstGeom prst="rect">
            <a:avLst/>
          </a:prstGeom>
          <a:noFill/>
        </p:spPr>
      </p:pic>
      <p:pic>
        <p:nvPicPr>
          <p:cNvPr id="2063" name="Picture 15" descr="C:\Users\Hanka\AppData\Local\Microsoft\Windows\Temporary Internet Files\Content.IE5\0K7BDK2W\MP90043175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340768"/>
            <a:ext cx="2937307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20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20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anka\AppData\Local\Microsoft\Windows\Temporary Internet Files\Content.IE5\7BTEBE90\MP900407523[1].jpg"/>
          <p:cNvPicPr>
            <a:picLocks noChangeAspect="1" noChangeArrowheads="1"/>
          </p:cNvPicPr>
          <p:nvPr/>
        </p:nvPicPr>
        <p:blipFill>
          <a:blip r:embed="rId2" cstate="print">
            <a:lum bright="20000" contrast="-40000"/>
          </a:blip>
          <a:srcRect/>
          <a:stretch>
            <a:fillRect/>
          </a:stretch>
        </p:blipFill>
        <p:spPr bwMode="auto">
          <a:xfrm>
            <a:off x="395536" y="0"/>
            <a:ext cx="8532440" cy="6825952"/>
          </a:xfrm>
          <a:prstGeom prst="rect">
            <a:avLst/>
          </a:prstGeom>
          <a:noFill/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3568" y="4725144"/>
            <a:ext cx="7772400" cy="1500187"/>
          </a:xfrm>
        </p:spPr>
        <p:txBody>
          <a:bodyPr>
            <a:noAutofit/>
          </a:bodyPr>
          <a:lstStyle/>
          <a:p>
            <a:r>
              <a:rPr lang="cs-CZ" sz="3200" dirty="0" smtClean="0">
                <a:solidFill>
                  <a:schemeClr val="accent1">
                    <a:lumMod val="50000"/>
                  </a:schemeClr>
                </a:solidFill>
              </a:rPr>
              <a:t>Martinův led bude pod vodou hned.</a:t>
            </a:r>
          </a:p>
          <a:p>
            <a:endParaRPr lang="cs-CZ" sz="32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cs-CZ" sz="3200" dirty="0" smtClean="0">
                <a:solidFill>
                  <a:schemeClr val="accent1">
                    <a:lumMod val="50000"/>
                  </a:schemeClr>
                </a:solidFill>
              </a:rPr>
              <a:t>Radost Martina je husa a džbán vína.</a:t>
            </a:r>
          </a:p>
          <a:p>
            <a:endParaRPr lang="cs-CZ" sz="32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cs-CZ" sz="3200" dirty="0" smtClean="0">
                <a:solidFill>
                  <a:schemeClr val="accent1">
                    <a:lumMod val="50000"/>
                  </a:schemeClr>
                </a:solidFill>
              </a:rPr>
              <a:t>Jaký den na svatého Martina, taková bude zima.</a:t>
            </a:r>
          </a:p>
          <a:p>
            <a:endParaRPr lang="cs-CZ" sz="32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cs-CZ" sz="3200" dirty="0" smtClean="0">
                <a:solidFill>
                  <a:schemeClr val="accent1">
                    <a:lumMod val="50000"/>
                  </a:schemeClr>
                </a:solidFill>
              </a:rPr>
              <a:t>Martin-li se mlhami odívá, mírná zima obyčejně bývá.</a:t>
            </a:r>
            <a:endParaRPr lang="cs-CZ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Konec hospodářského roku</a:t>
            </a:r>
            <a:endParaRPr lang="cs-CZ" dirty="0"/>
          </a:p>
        </p:txBody>
      </p:sp>
      <p:pic>
        <p:nvPicPr>
          <p:cNvPr id="4098" name="Picture 2" descr="C:\Users\Hanka\AppData\Local\Microsoft\Windows\Temporary Internet Files\Content.IE5\8TPXBKWK\MP900148975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2444496" cy="3657600"/>
          </a:xfrm>
          <a:prstGeom prst="rect">
            <a:avLst/>
          </a:prstGeom>
          <a:noFill/>
        </p:spPr>
      </p:pic>
      <p:pic>
        <p:nvPicPr>
          <p:cNvPr id="4099" name="Picture 3" descr="C:\Users\Hanka\AppData\Local\Microsoft\Windows\Temporary Internet Files\Content.IE5\ZKI9AT7A\MP90042661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484784"/>
            <a:ext cx="3167296" cy="2110706"/>
          </a:xfrm>
          <a:prstGeom prst="rect">
            <a:avLst/>
          </a:prstGeom>
          <a:noFill/>
        </p:spPr>
      </p:pic>
      <p:pic>
        <p:nvPicPr>
          <p:cNvPr id="4100" name="Picture 4" descr="C:\Users\Hanka\AppData\Local\Microsoft\Windows\Temporary Internet Files\Content.IE5\TAGNOITR\MP900422719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124744"/>
            <a:ext cx="2915816" cy="1940840"/>
          </a:xfrm>
          <a:prstGeom prst="rect">
            <a:avLst/>
          </a:prstGeom>
          <a:noFill/>
        </p:spPr>
      </p:pic>
      <p:pic>
        <p:nvPicPr>
          <p:cNvPr id="4102" name="Picture 6" descr="C:\Users\Hanka\AppData\Local\Microsoft\Windows\Temporary Internet Files\Content.IE5\VZUY0QLD\MP900178736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4725144"/>
            <a:ext cx="3024336" cy="2006143"/>
          </a:xfrm>
          <a:prstGeom prst="rect">
            <a:avLst/>
          </a:prstGeom>
          <a:noFill/>
        </p:spPr>
      </p:pic>
      <p:pic>
        <p:nvPicPr>
          <p:cNvPr id="4110" name="Picture 14" descr="C:\Users\Hanka\AppData\Local\Microsoft\Windows\Temporary Internet Files\Content.IE5\ZKI9AT7A\MP900182268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3284984"/>
            <a:ext cx="2596398" cy="1704968"/>
          </a:xfrm>
          <a:prstGeom prst="rect">
            <a:avLst/>
          </a:prstGeom>
          <a:noFill/>
        </p:spPr>
      </p:pic>
      <p:pic>
        <p:nvPicPr>
          <p:cNvPr id="17" name="Picture 3" descr="C:\Users\Hanka\AppData\Local\Microsoft\Windows\Temporary Internet Files\Content.IE5\0K7BDK2W\MP900433433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088" y="4481736"/>
            <a:ext cx="3570367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4114800" cy="850106"/>
          </a:xfrm>
        </p:spPr>
        <p:txBody>
          <a:bodyPr>
            <a:normAutofit/>
          </a:bodyPr>
          <a:lstStyle/>
          <a:p>
            <a:r>
              <a:rPr lang="cs-CZ" sz="2400" dirty="0" smtClean="0"/>
              <a:t>Tradiční svatomartinský lidový pokrm</a:t>
            </a:r>
            <a:endParaRPr lang="cs-CZ" sz="2400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5220072" y="4077072"/>
            <a:ext cx="3168352" cy="850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Martinský rohlík</a:t>
            </a:r>
            <a:endParaRPr kumimoji="0" lang="cs-CZ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3" name="Picture 3" descr="C:\Users\Hanka\AppData\Local\Microsoft\Windows\Temporary Internet Files\Content.IE5\7BTEBE90\MP900422846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16632"/>
            <a:ext cx="3793240" cy="2924944"/>
          </a:xfrm>
          <a:prstGeom prst="rect">
            <a:avLst/>
          </a:prstGeom>
          <a:noFill/>
        </p:spPr>
      </p:pic>
      <p:pic>
        <p:nvPicPr>
          <p:cNvPr id="5128" name="Picture 8" descr="C:\Users\Hanka\AppData\Local\Microsoft\Windows\Temporary Internet Files\Content.IE5\UV0KXPQL\MP900399199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645024"/>
            <a:ext cx="3502834" cy="25020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Pověsti vypravují, že sv. Martina rušily při kázání ……..</a:t>
            </a:r>
            <a:endParaRPr lang="cs-CZ" dirty="0"/>
          </a:p>
        </p:txBody>
      </p:sp>
      <p:pic>
        <p:nvPicPr>
          <p:cNvPr id="3" name="Picture 2" descr="C:\Users\Hanka\AppData\Local\Microsoft\Windows\Temporary Internet Files\Content.IE5\TAGNOITR\MP90017866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581128"/>
            <a:ext cx="3148088" cy="2088232"/>
          </a:xfrm>
          <a:prstGeom prst="rect">
            <a:avLst/>
          </a:prstGeom>
          <a:noFill/>
        </p:spPr>
      </p:pic>
      <p:pic>
        <p:nvPicPr>
          <p:cNvPr id="6146" name="Picture 2" descr="C:\Users\Hanka\AppData\Local\Microsoft\Windows\Temporary Internet Files\Content.IE5\ECX4GS6Y\MC90029211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1412776"/>
            <a:ext cx="1391140" cy="2304256"/>
          </a:xfrm>
          <a:prstGeom prst="rect">
            <a:avLst/>
          </a:prstGeom>
          <a:noFill/>
        </p:spPr>
      </p:pic>
      <p:pic>
        <p:nvPicPr>
          <p:cNvPr id="6147" name="Picture 3" descr="C:\Users\Hanka\AppData\Local\Microsoft\Windows\Temporary Internet Files\Content.IE5\ECX4GS6Y\MP900178656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4365104"/>
            <a:ext cx="2880320" cy="1910612"/>
          </a:xfrm>
          <a:prstGeom prst="rect">
            <a:avLst/>
          </a:prstGeom>
          <a:noFill/>
        </p:spPr>
      </p:pic>
      <p:pic>
        <p:nvPicPr>
          <p:cNvPr id="6148" name="Picture 4" descr="C:\Users\Hanka\AppData\Local\Microsoft\Windows\Temporary Internet Files\Content.IE5\VZUY0QLD\MC900346919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2348880"/>
            <a:ext cx="1830629" cy="1101852"/>
          </a:xfrm>
          <a:prstGeom prst="rect">
            <a:avLst/>
          </a:prstGeom>
          <a:noFill/>
        </p:spPr>
      </p:pic>
      <p:pic>
        <p:nvPicPr>
          <p:cNvPr id="6149" name="Picture 5" descr="C:\Users\Hanka\AppData\Local\Microsoft\Windows\Temporary Internet Files\Content.IE5\ZKI9AT7A\MP900423007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1988840"/>
            <a:ext cx="2952328" cy="1967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1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1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6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Pustina</a:t>
            </a:r>
            <a:endParaRPr lang="cs-CZ" dirty="0"/>
          </a:p>
        </p:txBody>
      </p:sp>
      <p:pic>
        <p:nvPicPr>
          <p:cNvPr id="7171" name="Picture 3" descr="C:\Users\Hanka\AppData\Local\Microsoft\Windows\Temporary Internet Files\Content.IE5\VZUY0QLD\MP900434057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84784"/>
            <a:ext cx="2892913" cy="19069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172" name="Picture 4" descr="C:\Users\Hanka\AppData\Local\Microsoft\Windows\Temporary Internet Files\Content.IE5\UV0KXPQL\MP900434067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933056"/>
            <a:ext cx="3028121" cy="201622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173" name="Picture 5" descr="C:\Users\Hanka\AppData\Local\Microsoft\Windows\Temporary Internet Files\Content.IE5\0K7BDK2W\MP900399625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1124744"/>
            <a:ext cx="3150349" cy="252028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175" name="Picture 7" descr="C:\Users\Hanka\AppData\Local\Microsoft\Windows\Temporary Internet Files\Content.IE5\8TPXBKWK\MP900433395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4149080"/>
            <a:ext cx="3520832" cy="234514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wedge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Hanka\AppData\Local\Microsoft\Windows\Temporary Internet Files\Content.IE5\ZKI9AT7A\MP900182668[1].jpg"/>
          <p:cNvPicPr>
            <a:picLocks noChangeAspect="1" noChangeArrowheads="1"/>
          </p:cNvPicPr>
          <p:nvPr/>
        </p:nvPicPr>
        <p:blipFill>
          <a:blip r:embed="rId2" cstate="print">
            <a:lum bright="20000" contrast="-30000"/>
          </a:blip>
          <a:srcRect/>
          <a:stretch>
            <a:fillRect/>
          </a:stretch>
        </p:blipFill>
        <p:spPr bwMode="auto">
          <a:xfrm>
            <a:off x="179512" y="1502765"/>
            <a:ext cx="7992888" cy="5355235"/>
          </a:xfrm>
          <a:prstGeom prst="rect">
            <a:avLst/>
          </a:prstGeom>
          <a:noFill/>
        </p:spPr>
      </p:pic>
      <p:pic>
        <p:nvPicPr>
          <p:cNvPr id="8194" name="Picture 2" descr="C:\Users\Hanka\AppData\Local\Microsoft\Windows\Temporary Internet Files\Content.IE5\7BTEBE90\MC900440395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8344" y="0"/>
            <a:ext cx="1875656" cy="1875656"/>
          </a:xfrm>
          <a:prstGeom prst="rect">
            <a:avLst/>
          </a:prstGeom>
          <a:noFill/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Mzda čeledína se platila za 1 hospodářský rok a to asi 5 zlatých.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3. ročník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cs-CZ" dirty="0" smtClean="0"/>
              <a:t>Vypočti, kolik si čeledín vysloužil za 2, 3, 4, 5, 6, 7, 8, 9, 10 let.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smtClean="0"/>
              <a:t>5. ročník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cs-CZ" dirty="0" smtClean="0"/>
              <a:t>Použij výpočtů třeťáků a spočítej, kolik bychom měli dnes jestliže platí, že</a:t>
            </a:r>
            <a:r>
              <a:rPr lang="cs-CZ" b="1" dirty="0" smtClean="0"/>
              <a:t> </a:t>
            </a:r>
          </a:p>
          <a:p>
            <a:pPr>
              <a:buNone/>
            </a:pPr>
            <a:r>
              <a:rPr lang="cs-CZ" b="1" dirty="0" smtClean="0"/>
              <a:t>	1 zlatý rýnský o 60 </a:t>
            </a:r>
            <a:r>
              <a:rPr lang="cs-CZ" b="1" dirty="0" err="1" smtClean="0"/>
              <a:t>krejcařích</a:t>
            </a:r>
            <a:r>
              <a:rPr lang="cs-CZ" b="1" dirty="0" smtClean="0"/>
              <a:t> </a:t>
            </a:r>
            <a:r>
              <a:rPr lang="cs-CZ" dirty="0" smtClean="0"/>
              <a:t>měl cenu asi </a:t>
            </a:r>
          </a:p>
          <a:p>
            <a:pPr>
              <a:buNone/>
            </a:pPr>
            <a:r>
              <a:rPr lang="cs-CZ" dirty="0" smtClean="0"/>
              <a:t>	60 Kč.</a:t>
            </a:r>
            <a:endParaRPr lang="cs-CZ" dirty="0"/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336</Words>
  <Application>Microsoft Office PowerPoint</Application>
  <PresentationFormat>Předvádění na obrazovce (4:3)</PresentationFormat>
  <Paragraphs>52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Motiv sady Office</vt:lpstr>
      <vt:lpstr>Snímek 1</vt:lpstr>
      <vt:lpstr>Svatý Martin- projekt</vt:lpstr>
      <vt:lpstr>Martin přijíždí na bílém koni</vt:lpstr>
      <vt:lpstr>Snímek 4</vt:lpstr>
      <vt:lpstr>Konec hospodářského roku</vt:lpstr>
      <vt:lpstr>Tradiční svatomartinský lidový pokrm</vt:lpstr>
      <vt:lpstr>Pověsti vypravují, že sv. Martina rušily při kázání ……..</vt:lpstr>
      <vt:lpstr>Pustina</vt:lpstr>
      <vt:lpstr>Mzda čeledína se platila za 1 hospodářský rok a to asi 5 zlatých.</vt:lpstr>
      <vt:lpstr>Pokud byly žně a bylo nutno najmout pomocníka jen na sezónní práce, platilo se 7 krejcarů na den.</vt:lpstr>
      <vt:lpstr>Snímek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Svatý Martin</dc:title>
  <dc:creator>Hanka</dc:creator>
  <cp:lastModifiedBy>Hanka</cp:lastModifiedBy>
  <cp:revision>13</cp:revision>
  <dcterms:created xsi:type="dcterms:W3CDTF">2011-11-10T19:45:16Z</dcterms:created>
  <dcterms:modified xsi:type="dcterms:W3CDTF">2012-01-06T16:17:12Z</dcterms:modified>
</cp:coreProperties>
</file>